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9ECD50-0613-44A1-B562-201C7419E01E}">
  <a:tblStyle styleId="{7B9ECD50-0613-44A1-B562-201C7419E01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Hello, My name is Oded and with me is Noam. Our capstone project is in the field of machine learning of computer vision, we want to </a:t>
            </a:r>
            <a:r>
              <a:rPr lang="en-US"/>
              <a:t>develop</a:t>
            </a:r>
            <a:r>
              <a:rPr lang="en-US"/>
              <a:t>  an automated medical diagnosis system for x-ray chest scans to diagnose lung diseases. Supervised by Dr. Natali Levi.</a:t>
            </a:r>
            <a:endParaRPr/>
          </a:p>
        </p:txBody>
      </p:sp>
      <p:sp>
        <p:nvSpPr>
          <p:cNvPr id="285" name="Google Shape;2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0cb63ff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00cb63ff9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34474f8e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d34474f8e2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17e6cf42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17e6cf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0cb63ff9b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0cb63ff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0cb63ff9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00cb63ff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0cb63ff9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0cb63ff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17e6cf4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17e6cf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17e6cf4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17e6cf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0cb63ff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00cb63ff9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817e6cf4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817e6cf4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34474f8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34474f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will utilize a large, diverse dataset of over 6,000 chest X-rays with multi-label condition annotations, acquired from the National Institute of Health. This expertly curated dataset will be essential for training and validating our deep learning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74" name="Google Shape;2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3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8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3"/>
          <p:cNvSpPr/>
          <p:nvPr/>
        </p:nvSpPr>
        <p:spPr>
          <a:xfrm>
            <a:off x="0" y="609600"/>
            <a:ext cx="10437900" cy="1368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10585827" y="609600"/>
            <a:ext cx="1602900" cy="13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9" name="Google Shape;279;p13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80" name="Google Shape;280;p13"/>
          <p:cNvSpPr txBox="1"/>
          <p:nvPr>
            <p:ph idx="10" type="dt"/>
          </p:nvPr>
        </p:nvSpPr>
        <p:spPr>
          <a:xfrm>
            <a:off x="7550981" y="5936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3"/>
          <p:cNvSpPr txBox="1"/>
          <p:nvPr>
            <p:ph idx="11" type="ftr"/>
          </p:nvPr>
        </p:nvSpPr>
        <p:spPr>
          <a:xfrm>
            <a:off x="680321" y="5936188"/>
            <a:ext cx="687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10729455" y="753227"/>
            <a:ext cx="1154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/>
          <p:nvPr/>
        </p:nvSpPr>
        <p:spPr>
          <a:xfrm>
            <a:off x="1" y="895739"/>
            <a:ext cx="8957388" cy="2146041"/>
          </a:xfrm>
          <a:prstGeom prst="rect">
            <a:avLst/>
          </a:prstGeom>
          <a:solidFill>
            <a:srgbClr val="262626"/>
          </a:solidFill>
          <a:ln cap="flat" cmpd="sng" w="127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14"/>
          <p:cNvSpPr txBox="1"/>
          <p:nvPr>
            <p:ph type="ctrTitle"/>
          </p:nvPr>
        </p:nvSpPr>
        <p:spPr>
          <a:xfrm>
            <a:off x="18675" y="1045026"/>
            <a:ext cx="8896200" cy="19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Automated Medical Diagnosis: Enhancing Chest X-ray Analysis</a:t>
            </a:r>
            <a:endParaRPr sz="16600"/>
          </a:p>
        </p:txBody>
      </p:sp>
      <p:sp>
        <p:nvSpPr>
          <p:cNvPr id="289" name="Google Shape;289;p14"/>
          <p:cNvSpPr txBox="1"/>
          <p:nvPr>
            <p:ph idx="1" type="subTitle"/>
          </p:nvPr>
        </p:nvSpPr>
        <p:spPr>
          <a:xfrm>
            <a:off x="680321" y="6213508"/>
            <a:ext cx="11215345" cy="364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238"/>
              <a:buNone/>
            </a:pPr>
            <a:r>
              <a:rPr lang="en-US"/>
              <a:t>Noam Ofir                                        Oded Morag                                          Supervisor: Dr. Natali Levi</a:t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>
            <a:off x="9116008" y="895739"/>
            <a:ext cx="3057329" cy="18379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99CB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0332" y="4411737"/>
            <a:ext cx="5139267" cy="121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6671" y="895743"/>
            <a:ext cx="3075991" cy="18379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4109225" y="3160775"/>
            <a:ext cx="36372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>
                <a:solidFill>
                  <a:schemeClr val="lt1"/>
                </a:solidFill>
              </a:rPr>
              <a:t>Project Code: 24-1-D-8</a:t>
            </a:r>
            <a:br>
              <a:rPr lang="en-US" sz="2100">
                <a:solidFill>
                  <a:schemeClr val="lt1"/>
                </a:solidFill>
              </a:rPr>
            </a:br>
            <a:br>
              <a:rPr lang="en-US" sz="2100">
                <a:solidFill>
                  <a:schemeClr val="lt1"/>
                </a:solidFill>
              </a:rPr>
            </a:br>
            <a:r>
              <a:rPr lang="en-US" sz="2100">
                <a:solidFill>
                  <a:schemeClr val="lt1"/>
                </a:solidFill>
              </a:rPr>
              <a:t>Capstone Project Phase B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MERN Stack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23"/>
          <p:cNvSpPr txBox="1"/>
          <p:nvPr>
            <p:ph idx="1" type="body"/>
          </p:nvPr>
        </p:nvSpPr>
        <p:spPr>
          <a:xfrm>
            <a:off x="139850" y="2336875"/>
            <a:ext cx="66645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Char char="●"/>
            </a:pPr>
            <a:r>
              <a:rPr lang="en-US" sz="2600"/>
              <a:t>Our web application follows the standards of MERN Stack development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600"/>
              <a:buChar char="●"/>
            </a:pPr>
            <a:r>
              <a:rPr lang="en-US" sz="2600"/>
              <a:t>The main technologies were: node.js, Express JS, React + Bootstrap, MongoDB</a:t>
            </a:r>
            <a:br>
              <a:rPr lang="en-US" sz="2600"/>
            </a:b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Char char="●"/>
            </a:pPr>
            <a:r>
              <a:rPr lang="en-US" sz="2600"/>
              <a:t>We also integrated a Python </a:t>
            </a:r>
            <a:r>
              <a:rPr lang="en-US" sz="2600"/>
              <a:t>environment</a:t>
            </a:r>
            <a:r>
              <a:rPr lang="en-US" sz="2600"/>
              <a:t> into our server to </a:t>
            </a:r>
            <a:r>
              <a:rPr lang="en-US" sz="2600"/>
              <a:t>perform</a:t>
            </a:r>
            <a:r>
              <a:rPr lang="en-US" sz="2600"/>
              <a:t> the needed machine learning tasks</a:t>
            </a:r>
            <a:endParaRPr sz="2600"/>
          </a:p>
        </p:txBody>
      </p:sp>
      <p:pic>
        <p:nvPicPr>
          <p:cNvPr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100" y="2957874"/>
            <a:ext cx="4308850" cy="2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Why we chose MERN 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24"/>
          <p:cNvSpPr txBox="1"/>
          <p:nvPr>
            <p:ph idx="1" type="body"/>
          </p:nvPr>
        </p:nvSpPr>
        <p:spPr>
          <a:xfrm>
            <a:off x="388150" y="2103150"/>
            <a:ext cx="66645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Scalability and Performance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Node.js offers excellent performance for I/O operations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MongoDB's flexibility suits varying data structures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React's Efficient UI Rendering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Virtual DOM for optimized updates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Component-based architecture for reusability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RESTful API Architecture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Easy integration with Express.js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Facilitates future expansion and third-party integrations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Python Integration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Node.js allows seamless execution of Python scripts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/>
              <a:t>Enables use of powerful ML libraries like TensorFlow/PyTorch</a:t>
            </a:r>
            <a:endParaRPr sz="1900"/>
          </a:p>
        </p:txBody>
      </p:sp>
      <p:pic>
        <p:nvPicPr>
          <p:cNvPr id="369" name="Google Shape;3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100" y="2957874"/>
            <a:ext cx="4308850" cy="2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Evaluation Process and Initial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25"/>
          <p:cNvSpPr txBox="1"/>
          <p:nvPr>
            <p:ph idx="1" type="body"/>
          </p:nvPr>
        </p:nvSpPr>
        <p:spPr>
          <a:xfrm>
            <a:off x="249425" y="2344175"/>
            <a:ext cx="75408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403623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Testing of system components functionality</a:t>
            </a:r>
            <a:br>
              <a:rPr lang="en-US" sz="4410"/>
            </a:br>
            <a:endParaRPr sz="4410"/>
          </a:p>
          <a:p>
            <a:pPr indent="-40362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Performance and load testing</a:t>
            </a:r>
            <a:br>
              <a:rPr lang="en-US" sz="4410"/>
            </a:br>
            <a:endParaRPr sz="4410"/>
          </a:p>
          <a:p>
            <a:pPr indent="-40362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overall accuracy of at least 80% and an F1 score surpassing 0.85 for each diagnostic category.</a:t>
            </a:r>
            <a:endParaRPr sz="441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20"/>
          </a:p>
          <a:p>
            <a:pPr indent="0" lvl="0" marL="45720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20"/>
          </a:p>
        </p:txBody>
      </p:sp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175" y="3019249"/>
            <a:ext cx="2177875" cy="15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Evaluation criteria addressed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249425" y="2344175"/>
            <a:ext cx="8139600" cy="39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8262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Conducted integration testing to ensure proper interaction between the web interface and backend model</a:t>
            </a:r>
            <a:br>
              <a:rPr lang="en-US" sz="4410"/>
            </a:br>
            <a:endParaRPr sz="4410"/>
          </a:p>
          <a:p>
            <a:pPr indent="-382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Used JMeter for load testing to simulate multiple concurrent users</a:t>
            </a:r>
            <a:br>
              <a:rPr lang="en-US" sz="4410"/>
            </a:br>
            <a:endParaRPr sz="4410"/>
          </a:p>
          <a:p>
            <a:pPr indent="-3826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●"/>
            </a:pPr>
            <a:r>
              <a:rPr lang="en-US" sz="4410"/>
              <a:t>overall accuracy fell short of our initial goals, with simple clinical findings exhibiting higher accuracy and complex clinical findings exhibiting much lower accuracy.</a:t>
            </a:r>
            <a:endParaRPr sz="441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20"/>
          </a:p>
          <a:p>
            <a:pPr indent="0" lvl="0" marL="45720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20"/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625" y="3103978"/>
            <a:ext cx="3629576" cy="20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Accuracy results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9" name="Google Shape;3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3088937"/>
            <a:ext cx="5907325" cy="370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550" y="3542025"/>
            <a:ext cx="5907326" cy="319661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7"/>
          <p:cNvSpPr txBox="1"/>
          <p:nvPr/>
        </p:nvSpPr>
        <p:spPr>
          <a:xfrm>
            <a:off x="924900" y="2141450"/>
            <a:ext cx="1059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48,000 samples were used for the training set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12,000 samples were used for the </a:t>
            </a:r>
            <a:r>
              <a:rPr lang="en-U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validation</a:t>
            </a:r>
            <a:r>
              <a:rPr lang="en-U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set, 14,303 accounting for multiple labels</a:t>
            </a:r>
            <a:endParaRPr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Accuracy results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" y="2205816"/>
            <a:ext cx="5842050" cy="37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350" y="2104690"/>
            <a:ext cx="5994999" cy="390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Key challenges and limitations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282200" y="2207150"/>
            <a:ext cx="6690000" cy="4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en-US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Resource Constraints: Limited computing power and funding restricted model training capabilities.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en-US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Complex Clinical Findings: Similar visual cues among conditions made accurate differentiation challenging.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en-US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Challenges: Balancing representation of all conditions and addressing biases in the large dataset was difficult.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Char char="●"/>
            </a:pPr>
            <a:r>
              <a:rPr lang="en-US" sz="2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Limited Clinical Expertise: Lack of medical knowledge hindered full interpretation of model outputs.</a:t>
            </a:r>
            <a:endParaRPr sz="2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575" y="3103999"/>
            <a:ext cx="3948350" cy="22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Live Demo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1" name="Google Shape;4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625" y="2583913"/>
            <a:ext cx="5759025" cy="28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  <a:highlight>
                  <a:srgbClr val="262626"/>
                </a:highlight>
              </a:rPr>
              <a:t>Introduction</a:t>
            </a:r>
            <a:endParaRPr>
              <a:solidFill>
                <a:schemeClr val="lt1"/>
              </a:solidFill>
              <a:highlight>
                <a:srgbClr val="262626"/>
              </a:highlight>
            </a:endParaRPr>
          </a:p>
        </p:txBody>
      </p:sp>
      <p:sp>
        <p:nvSpPr>
          <p:cNvPr id="299" name="Google Shape;299;p15"/>
          <p:cNvSpPr txBox="1"/>
          <p:nvPr>
            <p:ph idx="1" type="body"/>
          </p:nvPr>
        </p:nvSpPr>
        <p:spPr>
          <a:xfrm>
            <a:off x="629200" y="2110450"/>
            <a:ext cx="79644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Manual interpretation of chest X-rays by radiologists is a time-consuming process that requires extensive expertise and can lead to variable accuracy rates.</a:t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There is a need for an automated solution to improve efficiency and accuracy.</a:t>
            </a:r>
            <a:endParaRPr sz="2500"/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450" y="2384800"/>
            <a:ext cx="3250076" cy="32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Existing State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16"/>
          <p:cNvSpPr txBox="1"/>
          <p:nvPr>
            <p:ph idx="1" type="body"/>
          </p:nvPr>
        </p:nvSpPr>
        <p:spPr>
          <a:xfrm>
            <a:off x="187250" y="2358775"/>
            <a:ext cx="68577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●"/>
            </a:pPr>
            <a:r>
              <a:rPr lang="en-US" sz="2300"/>
              <a:t>I</a:t>
            </a:r>
            <a:r>
              <a:rPr lang="en-US" sz="2300"/>
              <a:t>n an average hospital, 100 to 500 scans of chest X-rays are performed daily depending on the size of the hospital.</a:t>
            </a:r>
            <a:br>
              <a:rPr lang="en-US" sz="2300"/>
            </a:br>
            <a:endParaRPr sz="23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●"/>
            </a:pPr>
            <a:r>
              <a:rPr lang="en-US" sz="2300"/>
              <a:t>The number of chest X-rays that can be accurately interpreted by radiologists typically ranges from 50 to 100 per day per radiologist.</a:t>
            </a:r>
            <a:endParaRPr sz="2300"/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875" y="2909071"/>
            <a:ext cx="4130026" cy="2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Our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358974" y="2621125"/>
            <a:ext cx="7241400" cy="26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A</a:t>
            </a:r>
            <a:r>
              <a:rPr lang="en-US" sz="2800"/>
              <a:t> deep learning-based system for automated chest X-ray analysis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Enhanced by</a:t>
            </a:r>
            <a:r>
              <a:rPr lang="en-US" sz="2800"/>
              <a:t> a user-friendly interface for healthcare professionals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Improving diagnostic accuracy and reduce workload for medical staff</a:t>
            </a:r>
            <a:endParaRPr sz="2800"/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9575" y="2621125"/>
            <a:ext cx="4205550" cy="26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The main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264024" y="2117175"/>
            <a:ext cx="72414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The System should be used by Radiologists to enhance and automate the process of diagnosing clinical findings in chest </a:t>
            </a:r>
            <a:r>
              <a:rPr lang="en-US" sz="2800"/>
              <a:t>X-ray</a:t>
            </a:r>
            <a:r>
              <a:rPr lang="en-US" sz="2800"/>
              <a:t> scans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Easy to use graphical interface for the user</a:t>
            </a:r>
            <a:br>
              <a:rPr lang="en-US" sz="2800"/>
            </a:b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Real-time or near real-time predictions to support timely diagnosis and treatment decisions.</a:t>
            </a:r>
            <a:endParaRPr sz="2800"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976" y="2760699"/>
            <a:ext cx="3491625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System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81425" y="2336875"/>
            <a:ext cx="79425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Employs a CNN-based approach for image segmentation and classification 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Uses pretrained, established CNN-based models that excel in image segmentation tasks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Integrates the deep learning model with a user-friendly web interface for ease of use</a:t>
            </a:r>
            <a:endParaRPr/>
          </a:p>
        </p:txBody>
      </p:sp>
      <p:pic>
        <p:nvPicPr>
          <p:cNvPr id="328" name="Google Shape;3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5800" y="2767375"/>
            <a:ext cx="47962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System architecture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75" y="2696150"/>
            <a:ext cx="5999150" cy="3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050" y="2307450"/>
            <a:ext cx="4703474" cy="44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/>
          <p:nvPr/>
        </p:nvSpPr>
        <p:spPr>
          <a:xfrm>
            <a:off x="2538975" y="3266175"/>
            <a:ext cx="891000" cy="292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4663325" y="3266175"/>
            <a:ext cx="1505400" cy="292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2538975" y="3193150"/>
            <a:ext cx="986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node.js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4734525" y="3193150"/>
            <a:ext cx="15054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Python script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3818650" y="3233350"/>
            <a:ext cx="552300" cy="2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3764700" y="3156700"/>
            <a:ext cx="730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invokes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Dataset Used i</a:t>
            </a:r>
            <a:r>
              <a:rPr lang="en-US">
                <a:solidFill>
                  <a:schemeClr val="lt1"/>
                </a:solidFill>
              </a:rPr>
              <a:t>n our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21"/>
          <p:cNvSpPr txBox="1"/>
          <p:nvPr>
            <p:ph idx="1" type="body"/>
          </p:nvPr>
        </p:nvSpPr>
        <p:spPr>
          <a:xfrm>
            <a:off x="169074" y="2322275"/>
            <a:ext cx="73143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●"/>
            </a:pPr>
            <a:r>
              <a:rPr lang="en-US" sz="2800"/>
              <a:t>Large, diverse dataset of chest X-rays with multi-label condition annotations</a:t>
            </a:r>
            <a:br>
              <a:rPr lang="en-US" sz="2800"/>
            </a:b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Dataset is made of 60000+ X-ray scans of pulmonary conditions, classified by medical experts.</a:t>
            </a:r>
            <a:br>
              <a:rPr lang="en-US" sz="2800"/>
            </a:b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●"/>
            </a:pPr>
            <a:r>
              <a:rPr lang="en-US" sz="2800"/>
              <a:t>Acquired from the National Institute of Health (NIH), a US based health agency and research center.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8" name="Google Shape;348;p21"/>
          <p:cNvGraphicFramePr/>
          <p:nvPr/>
        </p:nvGraphicFramePr>
        <p:xfrm>
          <a:off x="8031800" y="232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{7B9ECD50-0613-44A1-B562-201C7419E01E}</a:tableStyleId>
              </a:tblPr>
              <a:tblGrid>
                <a:gridCol w="1096150"/>
                <a:gridCol w="1149350"/>
                <a:gridCol w="1170650"/>
              </a:tblGrid>
              <a:tr h="62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68575" marL="68575"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Cancer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Covid-19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88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xRay1.png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88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xRay2.png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</a:tr>
              <a:tr h="88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xRay3.png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AE9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68575" marL="68575">
                    <a:lnL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End Product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22"/>
          <p:cNvSpPr txBox="1"/>
          <p:nvPr>
            <p:ph idx="1" type="body"/>
          </p:nvPr>
        </p:nvSpPr>
        <p:spPr>
          <a:xfrm>
            <a:off x="139850" y="2336875"/>
            <a:ext cx="66645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Char char="●"/>
            </a:pPr>
            <a:r>
              <a:rPr lang="en-US" sz="2600"/>
              <a:t>Develop a web interface that allows healthcare professionals to upload chest X-ray images</a:t>
            </a:r>
            <a:endParaRPr sz="26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600"/>
              <a:buChar char="●"/>
            </a:pPr>
            <a:r>
              <a:rPr lang="en-US" sz="2600"/>
              <a:t>Include visual explanations and interpretability features to support decision-making</a:t>
            </a:r>
            <a:endParaRPr sz="2600"/>
          </a:p>
        </p:txBody>
      </p:sp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 b="10538" l="0" r="0" t="0"/>
          <a:stretch/>
        </p:blipFill>
        <p:spPr>
          <a:xfrm>
            <a:off x="7156950" y="2651250"/>
            <a:ext cx="4575900" cy="31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